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70" r:id="rId7"/>
    <p:sldId id="272" r:id="rId8"/>
    <p:sldId id="274" r:id="rId9"/>
    <p:sldId id="265" r:id="rId10"/>
    <p:sldId id="262" r:id="rId11"/>
    <p:sldId id="263" r:id="rId12"/>
    <p:sldId id="266" r:id="rId13"/>
    <p:sldId id="268" r:id="rId14"/>
    <p:sldId id="260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842757-00D8-49AB-AFAC-35EFC735A65C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65B7E6-D188-4638-A94C-5556F9EC77D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25FC-D081-4ED5-A42C-4E51DE865CF9}" type="datetimeFigureOut">
              <a:rPr lang="ar-IQ" smtClean="0"/>
              <a:pPr/>
              <a:t>18/03/1445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0A29-B069-4F35-8A66-9EE8249F84F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mail.alwane@uobasarah.edu.i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071802" y="1357298"/>
            <a:ext cx="5843606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نظره عامة عن السلامة و الأمان</a:t>
            </a:r>
            <a:endParaRPr lang="ar-IQ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عنوان فرعي 2"/>
          <p:cNvSpPr>
            <a:spLocks noGrp="1"/>
          </p:cNvSpPr>
          <p:nvPr>
            <p:ph type="subTitle" idx="1"/>
          </p:nvPr>
        </p:nvSpPr>
        <p:spPr>
          <a:xfrm>
            <a:off x="3000364" y="2928934"/>
            <a:ext cx="5857916" cy="37147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dirty="0" smtClean="0">
                <a:solidFill>
                  <a:schemeClr val="bg1"/>
                </a:solidFill>
              </a:rPr>
              <a:t>أ.د. كامل حسين السوداني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قسم الكيمياء – كلية التربية للعلوم الصرفة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جامعة البصرة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2/10/2023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Kamail.alwane@uobasarah.edu.iq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250033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57864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4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مسؤوليتك لمنع الحوادث 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2136339"/>
            <a:ext cx="81534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IQ" sz="3200" dirty="0" smtClean="0">
                <a:solidFill>
                  <a:srgbClr val="FFFF00"/>
                </a:solidFill>
              </a:rPr>
              <a:t>إن عملية الوقاية أو الحد من الحوادث في المختبرات هي مسئولية جماعية تتطلب توافر جهود جميع العاملين أو</a:t>
            </a:r>
          </a:p>
          <a:p>
            <a:r>
              <a:rPr lang="ar-IQ" sz="3200" dirty="0" smtClean="0">
                <a:solidFill>
                  <a:srgbClr val="FFFF00"/>
                </a:solidFill>
              </a:rPr>
              <a:t>الموجودين في المختبر، فكل شخص مسئول عن الحد من وقوع الحادث </a:t>
            </a:r>
            <a:r>
              <a:rPr lang="ar-IQ" sz="3200" dirty="0" err="1" smtClean="0">
                <a:solidFill>
                  <a:srgbClr val="FFFF00"/>
                </a:solidFill>
              </a:rPr>
              <a:t>و</a:t>
            </a:r>
            <a:r>
              <a:rPr lang="ar-IQ" sz="3200" dirty="0" smtClean="0">
                <a:solidFill>
                  <a:srgbClr val="FFFF00"/>
                </a:solidFill>
              </a:rPr>
              <a:t> خاصة أنت، الشخص الذي يقوم</a:t>
            </a:r>
          </a:p>
          <a:p>
            <a:r>
              <a:rPr lang="ar-IQ" sz="3200" dirty="0" smtClean="0">
                <a:solidFill>
                  <a:srgbClr val="FFFF00"/>
                </a:solidFill>
              </a:rPr>
              <a:t>بإجراء التجربة . و عادة تقع الحوادث بسبب :</a:t>
            </a:r>
          </a:p>
          <a:p>
            <a:r>
              <a:rPr lang="ar-IQ" sz="3200" dirty="0" smtClean="0">
                <a:solidFill>
                  <a:srgbClr val="FFFF00"/>
                </a:solidFill>
              </a:rPr>
              <a:t>• سلوك غير مبالي .</a:t>
            </a:r>
          </a:p>
          <a:p>
            <a:r>
              <a:rPr lang="ar-IQ" sz="3200" dirty="0" smtClean="0">
                <a:solidFill>
                  <a:srgbClr val="FFFF00"/>
                </a:solidFill>
              </a:rPr>
              <a:t>• الفشل أو عدم التوفيق في استخدام الحس السليم .</a:t>
            </a:r>
          </a:p>
          <a:p>
            <a:r>
              <a:rPr lang="ar-IQ" sz="3200" dirty="0" smtClean="0">
                <a:solidFill>
                  <a:srgbClr val="FFFF00"/>
                </a:solidFill>
              </a:rPr>
              <a:t>• الفشل أو عدم التوفيق في استخدام أو تطبيق التعليمات </a:t>
            </a:r>
            <a:r>
              <a:rPr lang="ar-IQ" sz="3200" dirty="0" err="1" smtClean="0">
                <a:solidFill>
                  <a:srgbClr val="FFFF00"/>
                </a:solidFill>
              </a:rPr>
              <a:t>و</a:t>
            </a:r>
            <a:r>
              <a:rPr lang="ar-IQ" sz="3200" dirty="0" smtClean="0">
                <a:solidFill>
                  <a:srgbClr val="FFFF00"/>
                </a:solidFill>
              </a:rPr>
              <a:t> ارتكاب الأخطاء .</a:t>
            </a:r>
            <a:endParaRPr lang="ar-IQ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78280"/>
          </a:xfrm>
        </p:spPr>
        <p:txBody>
          <a:bodyPr>
            <a:normAutofit fontScale="90000"/>
          </a:bodyPr>
          <a:lstStyle/>
          <a:p>
            <a:pPr algn="ctr"/>
            <a:r>
              <a:rPr lang="ar-IQ" sz="3600" dirty="0" smtClean="0">
                <a:solidFill>
                  <a:srgbClr val="FF0000"/>
                </a:solidFill>
              </a:rPr>
              <a:t>و لكي تصبح مسئولا أو مطبقا لتعليمات الأمن </a:t>
            </a:r>
            <a:r>
              <a:rPr lang="ar-IQ" sz="3600" dirty="0" err="1" smtClean="0">
                <a:solidFill>
                  <a:srgbClr val="FF0000"/>
                </a:solidFill>
              </a:rPr>
              <a:t>و</a:t>
            </a:r>
            <a:r>
              <a:rPr lang="ar-IQ" sz="3600" dirty="0" smtClean="0">
                <a:solidFill>
                  <a:srgbClr val="FF0000"/>
                </a:solidFill>
              </a:rPr>
              <a:t> السلامة في الحد من الحوادث يجب أتباع التعليمات التالية :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4282" y="1595021"/>
            <a:ext cx="8610600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IQ" sz="2800" dirty="0" smtClean="0">
                <a:solidFill>
                  <a:srgbClr val="FFFF00"/>
                </a:solidFill>
              </a:rPr>
              <a:t>• اتبع جميع إرشادات الأمن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السلامة بكل دقة .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• لا تقم باللعب أو العبث في مختبر الكيمياء .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• يجب أن تكون واعيا جدا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مطلعا على أماكن وأدوات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أجهزة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ملحقات الأمن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السلامة مثل :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مخارج الطوارئ ،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دش السلامة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نافورة غسل العينين .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• قبل الشروع بأي عمل مخبري يجب أن تكون مدركا تماما لخطورة المواد الكيميائية المستخدمة . و كُن </a:t>
            </a:r>
            <a:r>
              <a:rPr lang="ar-IQ" sz="2800" dirty="0" err="1" smtClean="0">
                <a:solidFill>
                  <a:srgbClr val="FFFF00"/>
                </a:solidFill>
              </a:rPr>
              <a:t>ايضا</a:t>
            </a:r>
            <a:endParaRPr lang="ar-IQ" sz="2800" dirty="0" smtClean="0">
              <a:solidFill>
                <a:srgbClr val="FFFF00"/>
              </a:solidFill>
            </a:endParaRPr>
          </a:p>
          <a:p>
            <a:r>
              <a:rPr lang="ar-IQ" sz="2800" dirty="0" smtClean="0">
                <a:solidFill>
                  <a:srgbClr val="FFFF00"/>
                </a:solidFill>
              </a:rPr>
              <a:t>متأكدا من أنك تعرف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تتبع إرشادات الأمن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السلامة التي تحميك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تحمي الآخرين من تلك الأخطار.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• كُن مدركا </a:t>
            </a:r>
            <a:r>
              <a:rPr lang="ar-IQ" sz="2800" dirty="0" err="1" smtClean="0">
                <a:solidFill>
                  <a:srgbClr val="FFFF00"/>
                </a:solidFill>
              </a:rPr>
              <a:t>ايضا</a:t>
            </a:r>
            <a:r>
              <a:rPr lang="ar-IQ" sz="2800" dirty="0" smtClean="0">
                <a:solidFill>
                  <a:srgbClr val="FFFF00"/>
                </a:solidFill>
              </a:rPr>
              <a:t> لخطورة الأدوات المستخدمة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الخطوات المتبعة في التجربة ، </a:t>
            </a:r>
            <a:r>
              <a:rPr lang="ar-IQ" sz="2800" dirty="0" err="1" smtClean="0">
                <a:solidFill>
                  <a:srgbClr val="FFFF00"/>
                </a:solidFill>
              </a:rPr>
              <a:t>و</a:t>
            </a:r>
            <a:r>
              <a:rPr lang="ar-IQ" sz="2800" dirty="0" smtClean="0">
                <a:solidFill>
                  <a:srgbClr val="FFFF00"/>
                </a:solidFill>
              </a:rPr>
              <a:t> تعلم ما تقوم </a:t>
            </a:r>
            <a:r>
              <a:rPr lang="ar-IQ" sz="2800" dirty="0" err="1" smtClean="0">
                <a:solidFill>
                  <a:srgbClr val="FFFF00"/>
                </a:solidFill>
              </a:rPr>
              <a:t>به</a:t>
            </a:r>
            <a:r>
              <a:rPr lang="ar-IQ" sz="2800" dirty="0" smtClean="0">
                <a:solidFill>
                  <a:srgbClr val="FFFF00"/>
                </a:solidFill>
              </a:rPr>
              <a:t> و ما يمكن تجنبه أثناء العمل </a:t>
            </a:r>
            <a:r>
              <a:rPr lang="ar-IQ" sz="2800" dirty="0" err="1" smtClean="0">
                <a:solidFill>
                  <a:srgbClr val="FFFF00"/>
                </a:solidFill>
              </a:rPr>
              <a:t>المخبري</a:t>
            </a:r>
            <a:endParaRPr lang="ar-IQ" sz="2800" dirty="0" smtClean="0">
              <a:solidFill>
                <a:srgbClr val="FFFF00"/>
              </a:solidFill>
            </a:endParaRPr>
          </a:p>
          <a:p>
            <a:endParaRPr lang="ar-IQ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2795588"/>
            <a:ext cx="58293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/>
              <a:t>مقدمة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38374"/>
            <a:ext cx="8143932" cy="397670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"/>
            <a:ext cx="8358246" cy="59436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9617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74320"/>
            <a:ext cx="8472518" cy="627888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IQ" sz="6000" dirty="0" smtClean="0">
                <a:solidFill>
                  <a:srgbClr val="7030A0"/>
                </a:solidFill>
              </a:rPr>
              <a:t>قبل البدء في تحضير أو إجراء أية تجربة يجب أن تسأل نفسك « ماذا قد يحدث لو...؟ »</a:t>
            </a:r>
            <a:endParaRPr lang="ar-IQ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6408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002060"/>
                </a:solidFill>
              </a:rPr>
              <a:t>فالإجابة على هذا</a:t>
            </a:r>
            <a:br>
              <a:rPr lang="ar-IQ" dirty="0" smtClean="0">
                <a:solidFill>
                  <a:srgbClr val="002060"/>
                </a:solidFill>
              </a:rPr>
            </a:br>
            <a:r>
              <a:rPr lang="ar-IQ" dirty="0" smtClean="0">
                <a:solidFill>
                  <a:srgbClr val="002060"/>
                </a:solidFill>
              </a:rPr>
              <a:t>السؤال يتطلب معرفة </a:t>
            </a:r>
            <a:r>
              <a:rPr lang="ar-IQ" dirty="0" err="1" smtClean="0">
                <a:solidFill>
                  <a:srgbClr val="002060"/>
                </a:solidFill>
              </a:rPr>
              <a:t>و</a:t>
            </a:r>
            <a:r>
              <a:rPr lang="ar-IQ" dirty="0" smtClean="0">
                <a:solidFill>
                  <a:srgbClr val="002060"/>
                </a:solidFill>
              </a:rPr>
              <a:t> فهم كامل للأخطار المتعلقة بالمواد الكيميائية </a:t>
            </a:r>
            <a:r>
              <a:rPr lang="ar-IQ" dirty="0" err="1" smtClean="0">
                <a:solidFill>
                  <a:srgbClr val="002060"/>
                </a:solidFill>
              </a:rPr>
              <a:t>و</a:t>
            </a:r>
            <a:r>
              <a:rPr lang="ar-IQ" dirty="0" smtClean="0">
                <a:solidFill>
                  <a:srgbClr val="002060"/>
                </a:solidFill>
              </a:rPr>
              <a:t> الأدوات المستخدمة بالتجربة</a:t>
            </a:r>
            <a:endParaRPr lang="ar-IQ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2819401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>
                <a:solidFill>
                  <a:srgbClr val="002060"/>
                </a:solidFill>
              </a:rPr>
              <a:t>سوف </a:t>
            </a:r>
            <a:r>
              <a:rPr lang="ar-IQ" sz="3200" dirty="0" smtClean="0">
                <a:solidFill>
                  <a:srgbClr val="002060"/>
                </a:solidFill>
              </a:rPr>
              <a:t>تلعب دورا رئيسا في تحديد المتطلبات الوقائية الواجب اتخاذها. </a:t>
            </a:r>
            <a:r>
              <a:rPr lang="ar-IQ" sz="3200" dirty="0" smtClean="0">
                <a:solidFill>
                  <a:srgbClr val="002060"/>
                </a:solidFill>
              </a:rPr>
              <a:t>فمثل </a:t>
            </a:r>
            <a:r>
              <a:rPr lang="ar-IQ" sz="3200" dirty="0" smtClean="0">
                <a:solidFill>
                  <a:srgbClr val="002060"/>
                </a:solidFill>
              </a:rPr>
              <a:t>تلك المعلومات الوقائية قد تشكل الأساس لأي خطوات للسلامة قد تكتب لاحقا. تتطلب أية برامج فعالة للسلامة دعم فعال </a:t>
            </a:r>
            <a:r>
              <a:rPr lang="ar-IQ" sz="3200" dirty="0" err="1" smtClean="0">
                <a:solidFill>
                  <a:srgbClr val="002060"/>
                </a:solidFill>
              </a:rPr>
              <a:t>و</a:t>
            </a:r>
            <a:r>
              <a:rPr lang="ar-IQ" sz="3200" dirty="0" smtClean="0">
                <a:solidFill>
                  <a:srgbClr val="002060"/>
                </a:solidFill>
              </a:rPr>
              <a:t> مؤثر من </a:t>
            </a:r>
            <a:r>
              <a:rPr lang="ar-IQ" sz="3200" dirty="0" smtClean="0">
                <a:solidFill>
                  <a:srgbClr val="002060"/>
                </a:solidFill>
              </a:rPr>
              <a:t>قبل فالنشاط </a:t>
            </a:r>
            <a:r>
              <a:rPr lang="ar-IQ" sz="3200" dirty="0" smtClean="0">
                <a:solidFill>
                  <a:srgbClr val="002060"/>
                </a:solidFill>
              </a:rPr>
              <a:t>الكيميائي للمادة الكيميائية أو قابليتها للاشتعال أو للتآكل أو حتى سميتها  </a:t>
            </a:r>
            <a:r>
              <a:rPr lang="ar-IQ" sz="3200" dirty="0" smtClean="0">
                <a:solidFill>
                  <a:srgbClr val="002060"/>
                </a:solidFill>
              </a:rPr>
              <a:t>المشرفين </a:t>
            </a:r>
            <a:r>
              <a:rPr lang="ar-IQ" sz="3200" dirty="0" err="1" smtClean="0">
                <a:solidFill>
                  <a:srgbClr val="002060"/>
                </a:solidFill>
              </a:rPr>
              <a:t>و</a:t>
            </a:r>
            <a:r>
              <a:rPr lang="ar-IQ" sz="3200" dirty="0" smtClean="0">
                <a:solidFill>
                  <a:srgbClr val="002060"/>
                </a:solidFill>
              </a:rPr>
              <a:t> أعضاء هيئة التدريس والطلاب العاملين في المختبرات . كما يجب أن يشمل برنامج الوقاية من الحوادث المخصص لتحقيق الأمن </a:t>
            </a:r>
            <a:r>
              <a:rPr lang="ar-IQ" sz="3200" dirty="0" err="1" smtClean="0">
                <a:solidFill>
                  <a:srgbClr val="002060"/>
                </a:solidFill>
              </a:rPr>
              <a:t>و</a:t>
            </a:r>
            <a:r>
              <a:rPr lang="ar-IQ" sz="3200" dirty="0" smtClean="0">
                <a:solidFill>
                  <a:srgbClr val="002060"/>
                </a:solidFill>
              </a:rPr>
              <a:t> السلامة </a:t>
            </a:r>
            <a:r>
              <a:rPr lang="ar-IQ" sz="3200" dirty="0" err="1" smtClean="0">
                <a:solidFill>
                  <a:srgbClr val="002060"/>
                </a:solidFill>
              </a:rPr>
              <a:t>للطلبه</a:t>
            </a:r>
            <a:r>
              <a:rPr lang="ar-IQ" sz="3200" dirty="0" smtClean="0">
                <a:solidFill>
                  <a:srgbClr val="002060"/>
                </a:solidFill>
              </a:rPr>
              <a:t> و العاملين في المختبرات .</a:t>
            </a:r>
          </a:p>
          <a:p>
            <a:endParaRPr lang="ar-IQ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304801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 smtClean="0">
                <a:solidFill>
                  <a:srgbClr val="002060"/>
                </a:solidFill>
              </a:rPr>
              <a:t>• </a:t>
            </a:r>
            <a:r>
              <a:rPr lang="ar-IQ" sz="3600" dirty="0" smtClean="0">
                <a:solidFill>
                  <a:srgbClr val="002060"/>
                </a:solidFill>
              </a:rPr>
              <a:t>الكيميائية </a:t>
            </a:r>
            <a:r>
              <a:rPr lang="ar-IQ" sz="3600" dirty="0" smtClean="0">
                <a:solidFill>
                  <a:srgbClr val="002060"/>
                </a:solidFill>
              </a:rPr>
              <a:t>. الكشف المنظم لمتطلبات السلامة على فترات لا تتجاوز الثلاثة أشهر.) التركيز على أدوات السلامة الأكثر</a:t>
            </a:r>
          </a:p>
          <a:p>
            <a:r>
              <a:rPr lang="ar-IQ" sz="3600" dirty="0" smtClean="0">
                <a:solidFill>
                  <a:srgbClr val="002060"/>
                </a:solidFill>
              </a:rPr>
              <a:t>استخداما مثل دش السلامة </a:t>
            </a:r>
            <a:r>
              <a:rPr lang="ar-IQ" sz="3600" dirty="0" err="1" smtClean="0">
                <a:solidFill>
                  <a:srgbClr val="002060"/>
                </a:solidFill>
              </a:rPr>
              <a:t>و</a:t>
            </a:r>
            <a:r>
              <a:rPr lang="ar-IQ" sz="3600" dirty="0" smtClean="0">
                <a:solidFill>
                  <a:srgbClr val="002060"/>
                </a:solidFill>
              </a:rPr>
              <a:t> نافورة غسيل العينين ( .</a:t>
            </a:r>
          </a:p>
          <a:p>
            <a:r>
              <a:rPr lang="ar-IQ" sz="3600" dirty="0" smtClean="0">
                <a:solidFill>
                  <a:srgbClr val="002060"/>
                </a:solidFill>
              </a:rPr>
              <a:t>• الكشف المستمر على </a:t>
            </a:r>
            <a:r>
              <a:rPr lang="ar-IQ" sz="3600" dirty="0" err="1" smtClean="0">
                <a:solidFill>
                  <a:srgbClr val="002060"/>
                </a:solidFill>
              </a:rPr>
              <a:t>جاهزية</a:t>
            </a:r>
            <a:r>
              <a:rPr lang="ar-IQ" sz="3600" dirty="0" smtClean="0">
                <a:solidFill>
                  <a:srgbClr val="002060"/>
                </a:solidFill>
              </a:rPr>
              <a:t> و عمل أنظمة </a:t>
            </a:r>
            <a:r>
              <a:rPr lang="ar-IQ" sz="3600" dirty="0" err="1" smtClean="0">
                <a:solidFill>
                  <a:srgbClr val="002060"/>
                </a:solidFill>
              </a:rPr>
              <a:t>و</a:t>
            </a:r>
            <a:r>
              <a:rPr lang="ar-IQ" sz="3600" dirty="0" smtClean="0">
                <a:solidFill>
                  <a:srgbClr val="002060"/>
                </a:solidFill>
              </a:rPr>
              <a:t> أجهزة التهوية .</a:t>
            </a:r>
          </a:p>
          <a:p>
            <a:r>
              <a:rPr lang="ar-IQ" sz="3600" dirty="0" smtClean="0">
                <a:solidFill>
                  <a:srgbClr val="002060"/>
                </a:solidFill>
              </a:rPr>
              <a:t>• التأكد المسبق </a:t>
            </a:r>
            <a:r>
              <a:rPr lang="ar-IQ" sz="3600" dirty="0" err="1" smtClean="0">
                <a:solidFill>
                  <a:srgbClr val="002060"/>
                </a:solidFill>
              </a:rPr>
              <a:t>و</a:t>
            </a:r>
            <a:r>
              <a:rPr lang="ar-IQ" sz="3600" dirty="0" smtClean="0">
                <a:solidFill>
                  <a:srgbClr val="002060"/>
                </a:solidFill>
              </a:rPr>
              <a:t> المستمر على أن الأفراد الموجودين في المختبرات مدربين </a:t>
            </a:r>
            <a:r>
              <a:rPr lang="ar-IQ" sz="3600" dirty="0" err="1" smtClean="0">
                <a:solidFill>
                  <a:srgbClr val="002060"/>
                </a:solidFill>
              </a:rPr>
              <a:t>و</a:t>
            </a:r>
            <a:r>
              <a:rPr lang="ar-IQ" sz="3600" dirty="0" smtClean="0">
                <a:solidFill>
                  <a:srgbClr val="002060"/>
                </a:solidFill>
              </a:rPr>
              <a:t> مهيئين لاستخدام تعليمات</a:t>
            </a:r>
          </a:p>
          <a:p>
            <a:r>
              <a:rPr lang="ar-IQ" sz="3600" dirty="0" smtClean="0">
                <a:solidFill>
                  <a:srgbClr val="002060"/>
                </a:solidFill>
              </a:rPr>
              <a:t>و أدوات السلامة . و أخيرا</a:t>
            </a:r>
          </a:p>
          <a:p>
            <a:r>
              <a:rPr lang="ar-IQ" sz="3600" dirty="0" smtClean="0">
                <a:solidFill>
                  <a:srgbClr val="002060"/>
                </a:solidFill>
              </a:rPr>
              <a:t>• معرفة الخطوات السليمة للتخلص من فضلات المواد </a:t>
            </a:r>
            <a:endParaRPr lang="ar-IQ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814393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072206"/>
            <a:ext cx="7929618" cy="7857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قسم علوم الحياة – كلية التربية للعلوم الصرفة</a:t>
            </a:r>
            <a:endParaRPr kumimoji="0" 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285728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 smtClean="0">
                <a:solidFill>
                  <a:srgbClr val="FF0000"/>
                </a:solidFill>
              </a:rPr>
              <a:t>قسم علوم الحياة – كلية التربية للعلوم الصرفة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421</Words>
  <Application>Microsoft Office PowerPoint</Application>
  <PresentationFormat>عرض على الشاشة (3:4)‏</PresentationFormat>
  <Paragraphs>33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نظره عامة عن السلامة و الأمان</vt:lpstr>
      <vt:lpstr>الشريحة 2</vt:lpstr>
      <vt:lpstr>مقدمة</vt:lpstr>
      <vt:lpstr>الشريحة 4</vt:lpstr>
      <vt:lpstr>الشريحة 5</vt:lpstr>
      <vt:lpstr>قبل البدء في تحضير أو إجراء أية تجربة يجب أن تسأل نفسك « ماذا قد يحدث لو...؟ »</vt:lpstr>
      <vt:lpstr>فالإجابة على هذا السؤال يتطلب معرفة و فهم كامل للأخطار المتعلقة بالمواد الكيميائية و الأدوات المستخدمة بالتجربة</vt:lpstr>
      <vt:lpstr>الشريحة 8</vt:lpstr>
      <vt:lpstr>الشريحة 9</vt:lpstr>
      <vt:lpstr>الشريحة 10</vt:lpstr>
      <vt:lpstr>الشريحة 11</vt:lpstr>
      <vt:lpstr>مسؤوليتك لمنع الحوادث :</vt:lpstr>
      <vt:lpstr>و لكي تصبح مسئولا أو مطبقا لتعليمات الأمن و السلامة في الحد من الحوادث يجب أتباع التعليمات التالية :</vt:lpstr>
      <vt:lpstr>الشريحة 14</vt:lpstr>
    </vt:vector>
  </TitlesOfParts>
  <Company>ANGELUS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نظره عامة عن السلامة و الأمان</dc:title>
  <dc:creator>Lenovo</dc:creator>
  <cp:lastModifiedBy>Lenovo</cp:lastModifiedBy>
  <cp:revision>9</cp:revision>
  <dcterms:created xsi:type="dcterms:W3CDTF">2023-09-28T06:13:38Z</dcterms:created>
  <dcterms:modified xsi:type="dcterms:W3CDTF">2023-10-01T22:38:57Z</dcterms:modified>
</cp:coreProperties>
</file>